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9"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721"/>
  </p:normalViewPr>
  <p:slideViewPr>
    <p:cSldViewPr snapToGrid="0" snapToObjects="1">
      <p:cViewPr varScale="1">
        <p:scale>
          <a:sx n="115" d="100"/>
          <a:sy n="115" d="100"/>
        </p:scale>
        <p:origin x="47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48A87A34-81AB-432B-8DAE-1953F412C126}" type="datetimeFigureOut">
              <a:rPr lang="en-US" smtClean="0"/>
              <a:t>4/23/24</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6D22F896-40B5-4ADD-8801-0D06FADFA095}" type="slidenum">
              <a:rPr lang="en-US" smtClean="0"/>
              <a:t>‹N›</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28621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71019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48A87A34-81AB-432B-8DAE-1953F412C126}" type="datetimeFigureOut">
              <a:rPr lang="en-US" smtClean="0"/>
              <a:pPr/>
              <a:t>4/23/24</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6D22F896-40B5-4ADD-8801-0D06FADFA095}" type="slidenum">
              <a:rPr lang="en-US" smtClean="0"/>
              <a:t>‹N›</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35813285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4/23/24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7191527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257300" y="2909102"/>
            <a:ext cx="4800600" cy="299639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633864" y="2909102"/>
            <a:ext cx="4800600" cy="299639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4/23/24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5622497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4/23/24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558030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4/23/24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70899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65051" y="6375679"/>
            <a:ext cx="1233355" cy="348462"/>
          </a:xfrm>
        </p:spPr>
        <p:txBody>
          <a:bodyPr/>
          <a:lstStyle/>
          <a:p>
            <a:fld id="{48A87A34-81AB-432B-8DAE-1953F412C126}" type="datetimeFigureOut">
              <a:rPr lang="en-US" smtClean="0"/>
              <a:t>4/23/24</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6D22F896-40B5-4ADD-8801-0D06FADFA095}" type="slidenum">
              <a:rPr lang="en-US" smtClean="0"/>
              <a:t>‹N›</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57725943"/>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65950" y="6375679"/>
            <a:ext cx="1232456" cy="348462"/>
          </a:xfrm>
        </p:spPr>
        <p:txBody>
          <a:bodyPr/>
          <a:lstStyle/>
          <a:p>
            <a:fld id="{48A87A34-81AB-432B-8DAE-1953F412C126}" type="datetimeFigureOut">
              <a:rPr lang="en-US" smtClean="0"/>
              <a:t>4/23/24</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49776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635461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4/23/24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804877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8A87A34-81AB-432B-8DAE-1953F412C126}" type="datetimeFigureOut">
              <a:rPr lang="en-US" smtClean="0"/>
              <a:pPr/>
              <a:t>4/23/24</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D22F896-40B5-4ADD-8801-0D06FADFA095}" type="slidenum">
              <a:rPr lang="en-US" smtClean="0"/>
              <a:pPr/>
              <a:t>‹N›</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619245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A9779-ABD6-494D-A88C-ED4121C05028}"/>
              </a:ext>
            </a:extLst>
          </p:cNvPr>
          <p:cNvSpPr>
            <a:spLocks noGrp="1"/>
          </p:cNvSpPr>
          <p:nvPr>
            <p:ph type="ctrTitle"/>
          </p:nvPr>
        </p:nvSpPr>
        <p:spPr>
          <a:xfrm>
            <a:off x="3423423" y="3155795"/>
            <a:ext cx="5397191" cy="936703"/>
          </a:xfrm>
        </p:spPr>
        <p:txBody>
          <a:bodyPr>
            <a:normAutofit fontScale="90000"/>
          </a:bodyPr>
          <a:lstStyle/>
          <a:p>
            <a:br>
              <a:rPr lang="it-IT" dirty="0"/>
            </a:br>
            <a:br>
              <a:rPr lang="it-IT" dirty="0"/>
            </a:br>
            <a:br>
              <a:rPr lang="it-IT" dirty="0"/>
            </a:br>
            <a:br>
              <a:rPr lang="it-IT" dirty="0"/>
            </a:br>
            <a:br>
              <a:rPr lang="it-IT" dirty="0"/>
            </a:br>
            <a:r>
              <a:rPr lang="it-IT" dirty="0"/>
              <a:t>  </a:t>
            </a:r>
            <a:br>
              <a:rPr lang="it-IT" dirty="0"/>
            </a:br>
            <a:r>
              <a:rPr lang="it-IT" dirty="0"/>
              <a:t>  </a:t>
            </a:r>
            <a:br>
              <a:rPr lang="it-IT" dirty="0"/>
            </a:br>
            <a:br>
              <a:rPr lang="it-IT" dirty="0"/>
            </a:br>
            <a:br>
              <a:rPr lang="it-IT" dirty="0"/>
            </a:br>
            <a:r>
              <a:rPr lang="it-IT" dirty="0"/>
              <a:t> </a:t>
            </a:r>
            <a:r>
              <a:rPr lang="it-IT" sz="4000" dirty="0"/>
              <a:t>Chimica della</a:t>
            </a:r>
            <a:br>
              <a:rPr lang="it-IT" sz="4000" dirty="0"/>
            </a:br>
            <a:r>
              <a:rPr lang="it-IT" sz="4000" dirty="0"/>
              <a:t>  paura</a:t>
            </a:r>
            <a:br>
              <a:rPr lang="it-IT" sz="4000" dirty="0"/>
            </a:br>
            <a:br>
              <a:rPr lang="it-IT" dirty="0"/>
            </a:br>
            <a:br>
              <a:rPr lang="it-IT" dirty="0"/>
            </a:br>
            <a:br>
              <a:rPr lang="it-IT" dirty="0"/>
            </a:br>
            <a:br>
              <a:rPr lang="it-IT" dirty="0"/>
            </a:br>
            <a:br>
              <a:rPr lang="it-IT" dirty="0"/>
            </a:br>
            <a:r>
              <a:rPr lang="it-IT" dirty="0"/>
              <a:t>                                </a:t>
            </a:r>
            <a:br>
              <a:rPr lang="it-IT" dirty="0"/>
            </a:br>
            <a:br>
              <a:rPr lang="it-IT" dirty="0"/>
            </a:br>
            <a:br>
              <a:rPr lang="it-IT" dirty="0"/>
            </a:br>
            <a:br>
              <a:rPr lang="it-IT" b="1" dirty="0">
                <a:latin typeface="American Typewriter" panose="02090604020004020304" pitchFamily="18" charset="77"/>
                <a:cs typeface="Apple Chancery" panose="03020702040506060504" pitchFamily="66" charset="-79"/>
              </a:rPr>
            </a:br>
            <a:endParaRPr lang="it-IT" b="1" dirty="0">
              <a:latin typeface="American Typewriter" panose="02090604020004020304" pitchFamily="18" charset="77"/>
              <a:cs typeface="Apple Chancery" panose="03020702040506060504" pitchFamily="66" charset="-79"/>
            </a:endParaRPr>
          </a:p>
        </p:txBody>
      </p:sp>
      <p:sp>
        <p:nvSpPr>
          <p:cNvPr id="4" name="CasellaDiTesto 3">
            <a:extLst>
              <a:ext uri="{FF2B5EF4-FFF2-40B4-BE49-F238E27FC236}">
                <a16:creationId xmlns:a16="http://schemas.microsoft.com/office/drawing/2014/main" id="{59377009-ECDD-9F41-B38F-4DCE3F20A428}"/>
              </a:ext>
            </a:extLst>
          </p:cNvPr>
          <p:cNvSpPr txBox="1"/>
          <p:nvPr/>
        </p:nvSpPr>
        <p:spPr>
          <a:xfrm>
            <a:off x="9099396" y="5397190"/>
            <a:ext cx="1721004" cy="646331"/>
          </a:xfrm>
          <a:prstGeom prst="rect">
            <a:avLst/>
          </a:prstGeom>
          <a:noFill/>
        </p:spPr>
        <p:txBody>
          <a:bodyPr wrap="square" rtlCol="0">
            <a:spAutoFit/>
          </a:bodyPr>
          <a:lstStyle/>
          <a:p>
            <a:r>
              <a:rPr lang="it-IT" dirty="0"/>
              <a:t>       Prof. </a:t>
            </a:r>
          </a:p>
          <a:p>
            <a:r>
              <a:rPr lang="it-IT" dirty="0"/>
              <a:t>Angela Manfrè</a:t>
            </a:r>
          </a:p>
        </p:txBody>
      </p:sp>
    </p:spTree>
    <p:extLst>
      <p:ext uri="{BB962C8B-B14F-4D97-AF65-F5344CB8AC3E}">
        <p14:creationId xmlns:p14="http://schemas.microsoft.com/office/powerpoint/2010/main" val="24050125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63B1D34-DC3A-7A48-987B-FFD9B883B01A}"/>
              </a:ext>
            </a:extLst>
          </p:cNvPr>
          <p:cNvSpPr>
            <a:spLocks noGrp="1"/>
          </p:cNvSpPr>
          <p:nvPr>
            <p:ph idx="1"/>
          </p:nvPr>
        </p:nvSpPr>
        <p:spPr>
          <a:xfrm>
            <a:off x="1014761" y="836341"/>
            <a:ext cx="10415239" cy="5043251"/>
          </a:xfrm>
        </p:spPr>
        <p:txBody>
          <a:bodyPr>
            <a:normAutofit fontScale="92500" lnSpcReduction="10000"/>
          </a:bodyPr>
          <a:lstStyle/>
          <a:p>
            <a:pPr algn="l" fontAlgn="base"/>
            <a:r>
              <a:rPr lang="it-IT" sz="2400" i="1" dirty="0">
                <a:solidFill>
                  <a:schemeClr val="tx1"/>
                </a:solidFill>
                <a:latin typeface="inherit"/>
              </a:rPr>
              <a:t>I</a:t>
            </a:r>
            <a:r>
              <a:rPr lang="it-IT" sz="2400" b="0" i="1" dirty="0">
                <a:solidFill>
                  <a:schemeClr val="tx1"/>
                </a:solidFill>
                <a:effectLst/>
                <a:latin typeface="inherit"/>
              </a:rPr>
              <a:t> tuoi pensieri non girano a vuoto. Ogni volta che ne fai uno, nel tuo cervello avviene una reazione biochimica, e si crea un vero e proprio composto chimico. Come vedrai, a quel punto il cervello rilascia particolari segnali chimici che agiscono da messaggeri di quel pensiero. Quando il corpo riceve questi messaggi chimici, vi si attiene all’istante, avviando una serie corrispondente di reazioni in armonia con ciò che il cervello sta pensando in quel momento. Quindi il corpo rispedisce subito al cervello un messaggio con il quale conferma di sentirsi esattamente come pensa il cervello.</a:t>
            </a:r>
            <a:endParaRPr lang="it-IT" sz="2400" b="0" i="0" dirty="0">
              <a:solidFill>
                <a:schemeClr val="tx1"/>
              </a:solidFill>
              <a:effectLst/>
              <a:latin typeface="Open Sans" panose="020F0502020204030204" pitchFamily="34" charset="0"/>
            </a:endParaRPr>
          </a:p>
          <a:p>
            <a:pPr algn="l" fontAlgn="base"/>
            <a:r>
              <a:rPr lang="it-IT" sz="2400" b="0" i="1" dirty="0">
                <a:solidFill>
                  <a:schemeClr val="tx1"/>
                </a:solidFill>
                <a:effectLst/>
                <a:latin typeface="inherit"/>
              </a:rPr>
              <a:t>Per comprendere questo processo (cioè il modo in cui pensi all’unisono col tuo corpo e come puoi dare forma a una nuova mente), per prima cosa devi apprezzare il ruolo svolto dal cervello e dai suoi composti chimici nella tua vita. </a:t>
            </a:r>
          </a:p>
          <a:p>
            <a:pPr algn="l" fontAlgn="base"/>
            <a:r>
              <a:rPr lang="it-IT" sz="2400" b="0" i="1" dirty="0">
                <a:solidFill>
                  <a:schemeClr val="tx1"/>
                </a:solidFill>
                <a:effectLst/>
                <a:latin typeface="inherit"/>
              </a:rPr>
              <a:t>Negli ultimi decenni, abbiamo scoperto che cervello e resto del corpo interagiscono tramite potenti segnali elettromagnetici. Tra le orecchie abbiamo una enorme “centrale chimica” che orchestra una miriade di funzioni fisiologiche.</a:t>
            </a:r>
            <a:endParaRPr lang="it-IT" sz="2400" b="0" i="0" dirty="0">
              <a:solidFill>
                <a:schemeClr val="tx1"/>
              </a:solidFill>
              <a:effectLst/>
              <a:latin typeface="Open Sans" panose="020F0502020204030204" pitchFamily="34" charset="0"/>
            </a:endParaRPr>
          </a:p>
          <a:p>
            <a:endParaRPr lang="it-IT" sz="2400" dirty="0"/>
          </a:p>
          <a:p>
            <a:endParaRPr lang="it-IT" dirty="0"/>
          </a:p>
          <a:p>
            <a:endParaRPr lang="it-IT" dirty="0"/>
          </a:p>
          <a:p>
            <a:pPr marL="0" indent="0">
              <a:buNone/>
            </a:pPr>
            <a:endParaRPr lang="it-IT" dirty="0"/>
          </a:p>
        </p:txBody>
      </p:sp>
    </p:spTree>
    <p:extLst>
      <p:ext uri="{BB962C8B-B14F-4D97-AF65-F5344CB8AC3E}">
        <p14:creationId xmlns:p14="http://schemas.microsoft.com/office/powerpoint/2010/main" val="2634405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8B61B26-9326-4241-8BD3-B656CB8AA743}"/>
              </a:ext>
            </a:extLst>
          </p:cNvPr>
          <p:cNvSpPr>
            <a:spLocks noGrp="1"/>
          </p:cNvSpPr>
          <p:nvPr>
            <p:ph idx="1"/>
          </p:nvPr>
        </p:nvSpPr>
        <p:spPr>
          <a:xfrm>
            <a:off x="1092820" y="970156"/>
            <a:ext cx="10370633" cy="4382429"/>
          </a:xfrm>
        </p:spPr>
        <p:txBody>
          <a:bodyPr>
            <a:normAutofit fontScale="92500"/>
          </a:bodyPr>
          <a:lstStyle/>
          <a:p>
            <a:pPr algn="l" fontAlgn="base"/>
            <a:r>
              <a:rPr lang="it-IT" sz="2400" i="1" dirty="0">
                <a:solidFill>
                  <a:schemeClr val="tx1"/>
                </a:solidFill>
                <a:latin typeface="inherit"/>
              </a:rPr>
              <a:t>Q</a:t>
            </a:r>
            <a:r>
              <a:rPr lang="it-IT" sz="2400" b="0" i="1" dirty="0">
                <a:solidFill>
                  <a:schemeClr val="tx1"/>
                </a:solidFill>
                <a:effectLst/>
                <a:latin typeface="inherit"/>
              </a:rPr>
              <a:t>uando fai pensieri belli, amorevoli o gioiosi, produci sostanze chimiche che ti fanno sentire bello, pieno d’amore o felice. Lo stesso però vale anche se fai pensieri negativi, carichi di paura o ansia: nel giro di pochi secondi inizi a sentirti negativo, ansioso o impaziente.</a:t>
            </a:r>
          </a:p>
          <a:p>
            <a:pPr algn="l" fontAlgn="base"/>
            <a:r>
              <a:rPr lang="it-IT" sz="2400" b="0" i="1" dirty="0">
                <a:solidFill>
                  <a:schemeClr val="tx1"/>
                </a:solidFill>
                <a:effectLst/>
                <a:latin typeface="inherit"/>
              </a:rPr>
              <a:t>Tra cervello e corpo, istante dopo istante, si instaura una certa sincronicità. Infatti, siccome la mente è in costante comunicazione con il corpo, mentre iniziamo a sentirci nel modo in cui pensiamo, iniziamo anche a pensare nel modo in cui ci sentiamo. </a:t>
            </a:r>
          </a:p>
          <a:p>
            <a:pPr algn="l" fontAlgn="base"/>
            <a:r>
              <a:rPr lang="it-IT" sz="2400" b="0" i="1" dirty="0">
                <a:solidFill>
                  <a:schemeClr val="tx1"/>
                </a:solidFill>
                <a:effectLst/>
                <a:latin typeface="inherit"/>
              </a:rPr>
              <a:t>Il cervello monitora costantemente le sensazioni del corpo e, in base alle reazioni chimiche che riceve, genera altrettanti pensieri che producono sostanze chimiche corrispondenti al modo in cui si sente il corpo. Questo è il motivo per cui iniziamo a sentirci come pensiamo e, successivamente, a pensare come ci sentiamo.</a:t>
            </a:r>
            <a:endParaRPr lang="it-IT" sz="2400" b="0" i="0" dirty="0">
              <a:solidFill>
                <a:schemeClr val="tx1"/>
              </a:solidFill>
              <a:effectLst/>
              <a:latin typeface="Open Sans" panose="020B0606030504020204" pitchFamily="34" charset="0"/>
            </a:endParaRPr>
          </a:p>
          <a:p>
            <a:endParaRPr lang="it-IT" dirty="0"/>
          </a:p>
        </p:txBody>
      </p:sp>
    </p:spTree>
    <p:extLst>
      <p:ext uri="{BB962C8B-B14F-4D97-AF65-F5344CB8AC3E}">
        <p14:creationId xmlns:p14="http://schemas.microsoft.com/office/powerpoint/2010/main" val="1558427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418B30E-DB4A-3443-91CE-6BA7FF8EEF91}"/>
              </a:ext>
            </a:extLst>
          </p:cNvPr>
          <p:cNvSpPr>
            <a:spLocks noGrp="1"/>
          </p:cNvSpPr>
          <p:nvPr>
            <p:ph idx="1"/>
          </p:nvPr>
        </p:nvSpPr>
        <p:spPr>
          <a:xfrm>
            <a:off x="1427356" y="1232210"/>
            <a:ext cx="3267308" cy="4393580"/>
          </a:xfrm>
        </p:spPr>
        <p:txBody>
          <a:bodyPr>
            <a:noAutofit/>
          </a:bodyPr>
          <a:lstStyle/>
          <a:p>
            <a:pPr marL="0" indent="0">
              <a:buNone/>
            </a:pPr>
            <a:r>
              <a:rPr lang="it-IT" b="0" i="0" dirty="0">
                <a:solidFill>
                  <a:schemeClr val="tx1"/>
                </a:solidFill>
                <a:effectLst/>
                <a:latin typeface="Roboto" panose="020F0502020204030204" pitchFamily="34" charset="0"/>
              </a:rPr>
              <a:t>Quando accade di essere  in preda alla paura, </a:t>
            </a:r>
            <a:r>
              <a:rPr lang="it-IT" b="0" i="1" dirty="0">
                <a:solidFill>
                  <a:schemeClr val="tx1"/>
                </a:solidFill>
                <a:effectLst/>
                <a:latin typeface="Roboto" panose="020F0502020204030204" pitchFamily="34" charset="0"/>
              </a:rPr>
              <a:t>il Sistema Nervoso Simpatico</a:t>
            </a:r>
            <a:r>
              <a:rPr lang="it-IT" b="0" i="0" dirty="0">
                <a:solidFill>
                  <a:schemeClr val="tx1"/>
                </a:solidFill>
                <a:effectLst/>
                <a:latin typeface="Roboto" panose="020F0502020204030204" pitchFamily="34" charset="0"/>
              </a:rPr>
              <a:t> istantaneamente e istintivamente produce una cascata ormonale, liberando catecolamine come «noradrenalina» e «adrenalina» e ormoni come «estrogeno», «testosterone» e «cortisolo».</a:t>
            </a:r>
            <a:endParaRPr lang="it-IT" dirty="0">
              <a:solidFill>
                <a:schemeClr val="tx1"/>
              </a:solidFill>
            </a:endParaRPr>
          </a:p>
        </p:txBody>
      </p:sp>
      <p:pic>
        <p:nvPicPr>
          <p:cNvPr id="2050" name="Picture 2" descr="stare-bene-con-se-stessi-reazione-allo-stress">
            <a:extLst>
              <a:ext uri="{FF2B5EF4-FFF2-40B4-BE49-F238E27FC236}">
                <a16:creationId xmlns:a16="http://schemas.microsoft.com/office/drawing/2014/main" id="{8F846A90-3DC3-2F42-8BFC-9B2D0A6B90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1764" y="959004"/>
            <a:ext cx="6296724" cy="4722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472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DF3C200-B230-844C-9811-B6610FA22D2E}"/>
              </a:ext>
            </a:extLst>
          </p:cNvPr>
          <p:cNvSpPr>
            <a:spLocks noGrp="1"/>
          </p:cNvSpPr>
          <p:nvPr>
            <p:ph idx="1"/>
          </p:nvPr>
        </p:nvSpPr>
        <p:spPr>
          <a:xfrm>
            <a:off x="1750742" y="1037063"/>
            <a:ext cx="4227268" cy="5174166"/>
          </a:xfrm>
        </p:spPr>
        <p:txBody>
          <a:bodyPr>
            <a:noAutofit/>
          </a:bodyPr>
          <a:lstStyle/>
          <a:p>
            <a:pPr marL="0" indent="0">
              <a:buNone/>
            </a:pPr>
            <a:r>
              <a:rPr lang="it-IT" b="0" i="0" dirty="0">
                <a:solidFill>
                  <a:schemeClr val="tx1"/>
                </a:solidFill>
                <a:effectLst/>
                <a:latin typeface="Roboto" panose="02000000000000000000" pitchFamily="2" charset="0"/>
              </a:rPr>
              <a:t>L’organismo reagisce con l’aumento del tono muscolare per l’azione (attacco o fuga) e con l’aumento della frequenza cardiaca (per far scorrere più velocemente il sangue) e del ritmo respiratorio per aumentare l’apporto di ossigeno.</a:t>
            </a:r>
            <a:br>
              <a:rPr lang="it-IT" b="0" i="0" dirty="0">
                <a:solidFill>
                  <a:schemeClr val="tx1"/>
                </a:solidFill>
                <a:effectLst/>
                <a:latin typeface="Roboto" panose="02000000000000000000" pitchFamily="2" charset="0"/>
              </a:rPr>
            </a:br>
            <a:r>
              <a:rPr lang="it-IT" b="0" i="0" dirty="0">
                <a:solidFill>
                  <a:schemeClr val="tx1"/>
                </a:solidFill>
                <a:effectLst/>
                <a:latin typeface="Roboto" panose="02000000000000000000" pitchFamily="2" charset="0"/>
              </a:rPr>
              <a:t>Vi è anche il caso </a:t>
            </a:r>
            <a:r>
              <a:rPr lang="it-IT" b="0" i="1" dirty="0">
                <a:solidFill>
                  <a:schemeClr val="tx1"/>
                </a:solidFill>
                <a:effectLst/>
                <a:latin typeface="inherit"/>
              </a:rPr>
              <a:t>del </a:t>
            </a:r>
            <a:r>
              <a:rPr lang="it-IT" i="1" dirty="0">
                <a:solidFill>
                  <a:schemeClr val="bg2">
                    <a:lumMod val="50000"/>
                  </a:schemeClr>
                </a:solidFill>
                <a:latin typeface="inherit"/>
              </a:rPr>
              <a:t>C</a:t>
            </a:r>
            <a:r>
              <a:rPr lang="it-IT" b="0" i="1" dirty="0">
                <a:solidFill>
                  <a:schemeClr val="bg2">
                    <a:lumMod val="50000"/>
                  </a:schemeClr>
                </a:solidFill>
                <a:effectLst/>
                <a:latin typeface="inherit"/>
              </a:rPr>
              <a:t>ongelamento</a:t>
            </a:r>
            <a:r>
              <a:rPr lang="it-IT" b="0" i="1" dirty="0">
                <a:solidFill>
                  <a:schemeClr val="tx1"/>
                </a:solidFill>
                <a:effectLst/>
                <a:latin typeface="inherit"/>
              </a:rPr>
              <a:t>,</a:t>
            </a:r>
            <a:r>
              <a:rPr lang="it-IT" b="0" i="0" dirty="0">
                <a:solidFill>
                  <a:schemeClr val="tx1"/>
                </a:solidFill>
                <a:effectLst/>
                <a:latin typeface="Roboto" panose="02000000000000000000" pitchFamily="2" charset="0"/>
              </a:rPr>
              <a:t> in cui nel mondo animale la preda si lascia divorare dal predatore , metaforicamente un individuo cede e si arrende agli eventi, si abbandona alla fatalità.</a:t>
            </a:r>
            <a:br>
              <a:rPr lang="it-IT" dirty="0">
                <a:solidFill>
                  <a:schemeClr val="tx1"/>
                </a:solidFill>
              </a:rPr>
            </a:br>
            <a:endParaRPr lang="it-IT" dirty="0">
              <a:solidFill>
                <a:schemeClr val="tx1"/>
              </a:solidFill>
            </a:endParaRPr>
          </a:p>
        </p:txBody>
      </p:sp>
      <p:pic>
        <p:nvPicPr>
          <p:cNvPr id="3074" name="Picture 2" descr="Vie di regolazione organica umana nello stress">
            <a:extLst>
              <a:ext uri="{FF2B5EF4-FFF2-40B4-BE49-F238E27FC236}">
                <a16:creationId xmlns:a16="http://schemas.microsoft.com/office/drawing/2014/main" id="{68E94FA1-E05F-BC4E-BD4A-393E227CB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4615" y="613318"/>
            <a:ext cx="4227268" cy="5381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840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AA16101-531F-704F-94D6-2E6545556B41}"/>
              </a:ext>
            </a:extLst>
          </p:cNvPr>
          <p:cNvSpPr>
            <a:spLocks noGrp="1"/>
          </p:cNvSpPr>
          <p:nvPr>
            <p:ph idx="1"/>
          </p:nvPr>
        </p:nvSpPr>
        <p:spPr>
          <a:xfrm>
            <a:off x="1126272" y="747132"/>
            <a:ext cx="9835377" cy="5118409"/>
          </a:xfrm>
        </p:spPr>
        <p:txBody>
          <a:bodyPr>
            <a:normAutofit/>
          </a:bodyPr>
          <a:lstStyle/>
          <a:p>
            <a:r>
              <a:rPr lang="it-IT" b="0" i="0" dirty="0">
                <a:solidFill>
                  <a:schemeClr val="tx1"/>
                </a:solidFill>
                <a:effectLst/>
                <a:latin typeface="Roboto" panose="02000000000000000000" pitchFamily="2" charset="0"/>
              </a:rPr>
              <a:t>Il fegato genera lo zucchero partendo dal glicogeno, il tutto per avere energia per l’attacco o la fuga.</a:t>
            </a:r>
            <a:br>
              <a:rPr lang="it-IT" dirty="0">
                <a:solidFill>
                  <a:schemeClr val="tx1"/>
                </a:solidFill>
              </a:rPr>
            </a:br>
            <a:r>
              <a:rPr lang="it-IT" b="0" i="0" dirty="0">
                <a:solidFill>
                  <a:schemeClr val="tx1"/>
                </a:solidFill>
                <a:effectLst/>
                <a:latin typeface="Roboto" panose="02000000000000000000" pitchFamily="2" charset="0"/>
              </a:rPr>
              <a:t>Aumenta perfino il fattore di coagulazione del sangue per minimizzare eventuali perdite da ferite, e i vasi si restringono nell’apparato gastro-intestinale</a:t>
            </a:r>
            <a:br>
              <a:rPr lang="it-IT" dirty="0">
                <a:solidFill>
                  <a:schemeClr val="tx1"/>
                </a:solidFill>
              </a:rPr>
            </a:br>
            <a:r>
              <a:rPr lang="it-IT" b="0" i="0" dirty="0">
                <a:solidFill>
                  <a:schemeClr val="tx1"/>
                </a:solidFill>
                <a:effectLst/>
                <a:latin typeface="Roboto" panose="02000000000000000000" pitchFamily="2" charset="0"/>
              </a:rPr>
              <a:t>(non dobbiamo digerire se stiamo rischiando la vita).</a:t>
            </a:r>
            <a:br>
              <a:rPr lang="it-IT" dirty="0">
                <a:solidFill>
                  <a:schemeClr val="tx1"/>
                </a:solidFill>
              </a:rPr>
            </a:br>
            <a:endParaRPr lang="it-IT" dirty="0">
              <a:solidFill>
                <a:schemeClr val="tx1"/>
              </a:solidFill>
            </a:endParaRPr>
          </a:p>
          <a:p>
            <a:r>
              <a:rPr lang="it-IT" b="1" i="0" dirty="0">
                <a:solidFill>
                  <a:schemeClr val="tx1"/>
                </a:solidFill>
                <a:effectLst/>
                <a:latin typeface="Roboto" panose="02000000000000000000" pitchFamily="2" charset="0"/>
              </a:rPr>
              <a:t>Questo sconvolgimento elettro-chimico-fisico è totale e assolutamente funzionale in natura (per gli animali) cioè quando si vive realmente un pericolo.</a:t>
            </a:r>
            <a:br>
              <a:rPr lang="it-IT" dirty="0">
                <a:solidFill>
                  <a:schemeClr val="tx1"/>
                </a:solidFill>
              </a:rPr>
            </a:br>
            <a:r>
              <a:rPr lang="it-IT" b="0" i="0" dirty="0">
                <a:solidFill>
                  <a:schemeClr val="tx1"/>
                </a:solidFill>
                <a:effectLst/>
                <a:latin typeface="Roboto" panose="02000000000000000000" pitchFamily="2" charset="0"/>
              </a:rPr>
              <a:t>Ma tutto torna alla normalità quando il pericolo è finito.</a:t>
            </a:r>
            <a:br>
              <a:rPr lang="it-IT" dirty="0">
                <a:solidFill>
                  <a:schemeClr val="tx1"/>
                </a:solidFill>
              </a:rPr>
            </a:br>
            <a:r>
              <a:rPr lang="it-IT" b="0" i="0" dirty="0">
                <a:solidFill>
                  <a:schemeClr val="tx1"/>
                </a:solidFill>
                <a:effectLst/>
                <a:latin typeface="Roboto" panose="02000000000000000000" pitchFamily="2" charset="0"/>
              </a:rPr>
              <a:t>La mente dell’uomo invece è in grado di generare i problemi semplicemente pensando e vedendo un messaggio al cellulare.</a:t>
            </a:r>
            <a:br>
              <a:rPr lang="it-IT" dirty="0">
                <a:solidFill>
                  <a:schemeClr val="tx1"/>
                </a:solidFill>
              </a:rPr>
            </a:br>
            <a:r>
              <a:rPr lang="it-IT" b="0" i="0" dirty="0">
                <a:solidFill>
                  <a:schemeClr val="tx1"/>
                </a:solidFill>
                <a:effectLst/>
                <a:latin typeface="Roboto" panose="02000000000000000000" pitchFamily="2" charset="0"/>
              </a:rPr>
              <a:t>Poi la mente continua ad alimentarli rimuginandoli…</a:t>
            </a:r>
            <a:br>
              <a:rPr lang="it-IT" dirty="0">
                <a:solidFill>
                  <a:schemeClr val="tx1"/>
                </a:solidFill>
              </a:rPr>
            </a:br>
            <a:r>
              <a:rPr lang="it-IT" b="0" i="0" dirty="0">
                <a:solidFill>
                  <a:schemeClr val="tx1"/>
                </a:solidFill>
                <a:effectLst/>
                <a:latin typeface="Roboto" panose="02000000000000000000" pitchFamily="2" charset="0"/>
              </a:rPr>
              <a:t>Inoltre una delle prime cose che il cervello dell’uomo attiva quando c’è paura sono i </a:t>
            </a:r>
            <a:r>
              <a:rPr lang="it-IT" b="1" i="1" dirty="0">
                <a:solidFill>
                  <a:schemeClr val="tx1"/>
                </a:solidFill>
                <a:effectLst/>
                <a:latin typeface="Roboto" panose="02000000000000000000" pitchFamily="2" charset="0"/>
              </a:rPr>
              <a:t>Tubuli Collettori dei reni.</a:t>
            </a:r>
            <a:endParaRPr lang="it-IT" dirty="0">
              <a:solidFill>
                <a:schemeClr val="tx1"/>
              </a:solidFill>
            </a:endParaRPr>
          </a:p>
        </p:txBody>
      </p:sp>
    </p:spTree>
    <p:extLst>
      <p:ext uri="{BB962C8B-B14F-4D97-AF65-F5344CB8AC3E}">
        <p14:creationId xmlns:p14="http://schemas.microsoft.com/office/powerpoint/2010/main" val="1438503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1C6787F-A98B-D94A-8623-01F60547AFB1}"/>
              </a:ext>
            </a:extLst>
          </p:cNvPr>
          <p:cNvSpPr>
            <a:spLocks noGrp="1"/>
          </p:cNvSpPr>
          <p:nvPr>
            <p:ph idx="1"/>
          </p:nvPr>
        </p:nvSpPr>
        <p:spPr>
          <a:xfrm>
            <a:off x="1081668" y="858644"/>
            <a:ext cx="9712712" cy="5084955"/>
          </a:xfrm>
        </p:spPr>
        <p:txBody>
          <a:bodyPr/>
          <a:lstStyle/>
          <a:p>
            <a:r>
              <a:rPr lang="it-IT" b="1" i="0" dirty="0">
                <a:solidFill>
                  <a:schemeClr val="tx1"/>
                </a:solidFill>
                <a:effectLst/>
                <a:latin typeface="Roboto" panose="02000000000000000000" pitchFamily="2" charset="0"/>
              </a:rPr>
              <a:t>Lo scopo è trattenere il liquido più importante e prioritario per la Vita umana: l’acqua.</a:t>
            </a:r>
            <a:br>
              <a:rPr lang="it-IT" dirty="0">
                <a:solidFill>
                  <a:schemeClr val="tx1"/>
                </a:solidFill>
              </a:rPr>
            </a:br>
            <a:r>
              <a:rPr lang="it-IT" b="0" i="0" dirty="0">
                <a:solidFill>
                  <a:schemeClr val="tx1"/>
                </a:solidFill>
                <a:effectLst/>
                <a:latin typeface="Roboto" panose="02000000000000000000" pitchFamily="2" charset="0"/>
              </a:rPr>
              <a:t>Quindi ci gonfiamo e potenziamo gli edemi, anche quelli cerebrali.</a:t>
            </a:r>
            <a:br>
              <a:rPr lang="it-IT" dirty="0">
                <a:solidFill>
                  <a:schemeClr val="tx1"/>
                </a:solidFill>
              </a:rPr>
            </a:br>
            <a:r>
              <a:rPr lang="it-IT" b="0" i="0" dirty="0">
                <a:solidFill>
                  <a:schemeClr val="tx1"/>
                </a:solidFill>
                <a:effectLst/>
                <a:latin typeface="Roboto" panose="02000000000000000000" pitchFamily="2" charset="0"/>
              </a:rPr>
              <a:t>Infine l’ultimo tassello da conoscere è che nel cervello esiste una piccolissima ghiandola detta </a:t>
            </a:r>
            <a:r>
              <a:rPr lang="it-IT" b="1" dirty="0">
                <a:solidFill>
                  <a:schemeClr val="tx1"/>
                </a:solidFill>
                <a:latin typeface="Roboto" panose="02000000000000000000" pitchFamily="2" charset="0"/>
              </a:rPr>
              <a:t>I</a:t>
            </a:r>
            <a:r>
              <a:rPr lang="it-IT" b="1" i="0" dirty="0">
                <a:solidFill>
                  <a:schemeClr val="tx1"/>
                </a:solidFill>
                <a:effectLst/>
                <a:latin typeface="Roboto" panose="02000000000000000000" pitchFamily="2" charset="0"/>
              </a:rPr>
              <a:t>pofisi (detta anche ghiandola pituitaria)</a:t>
            </a:r>
            <a:r>
              <a:rPr lang="it-IT" b="0" i="0" dirty="0">
                <a:solidFill>
                  <a:schemeClr val="tx1"/>
                </a:solidFill>
                <a:effectLst/>
                <a:latin typeface="Roboto" panose="02000000000000000000" pitchFamily="2" charset="0"/>
              </a:rPr>
              <a:t> che svolge un ruolo centrale in tutto questo.</a:t>
            </a:r>
          </a:p>
          <a:p>
            <a:pPr marL="0" indent="0">
              <a:buNone/>
            </a:pPr>
            <a:endParaRPr lang="it-IT" b="0" i="0" dirty="0">
              <a:solidFill>
                <a:schemeClr val="tx1"/>
              </a:solidFill>
              <a:effectLst/>
              <a:latin typeface="Roboto" panose="02000000000000000000" pitchFamily="2" charset="0"/>
            </a:endParaRPr>
          </a:p>
          <a:p>
            <a:r>
              <a:rPr lang="it-IT" b="0" i="0" dirty="0">
                <a:solidFill>
                  <a:schemeClr val="tx1"/>
                </a:solidFill>
                <a:effectLst/>
                <a:latin typeface="Roboto" panose="02000000000000000000" pitchFamily="2" charset="0"/>
              </a:rPr>
              <a:t>La sua parte anteriore si chiama “adenoipofisi”, quella posteriore “neuroipofisi”</a:t>
            </a:r>
            <a:br>
              <a:rPr lang="it-IT" dirty="0">
                <a:solidFill>
                  <a:schemeClr val="tx1"/>
                </a:solidFill>
              </a:rPr>
            </a:br>
            <a:r>
              <a:rPr lang="it-IT" b="0" i="0" dirty="0">
                <a:solidFill>
                  <a:schemeClr val="tx1"/>
                </a:solidFill>
                <a:effectLst/>
                <a:latin typeface="Roboto" panose="02000000000000000000" pitchFamily="2" charset="0"/>
              </a:rPr>
              <a:t>L’</a:t>
            </a:r>
            <a:r>
              <a:rPr lang="it-IT" b="1" i="0" dirty="0">
                <a:solidFill>
                  <a:schemeClr val="tx1"/>
                </a:solidFill>
                <a:effectLst/>
                <a:latin typeface="Roboto" panose="02000000000000000000" pitchFamily="2" charset="0"/>
              </a:rPr>
              <a:t>adenoipofisi</a:t>
            </a:r>
            <a:r>
              <a:rPr lang="it-IT" b="0" i="0" dirty="0">
                <a:solidFill>
                  <a:schemeClr val="tx1"/>
                </a:solidFill>
                <a:effectLst/>
                <a:latin typeface="Roboto" panose="02000000000000000000" pitchFamily="2" charset="0"/>
              </a:rPr>
              <a:t> secerne:</a:t>
            </a:r>
            <a:br>
              <a:rPr lang="it-IT" dirty="0">
                <a:solidFill>
                  <a:schemeClr val="tx1"/>
                </a:solidFill>
              </a:rPr>
            </a:br>
            <a:r>
              <a:rPr lang="it-IT" b="0" i="0" dirty="0">
                <a:solidFill>
                  <a:schemeClr val="tx1"/>
                </a:solidFill>
                <a:effectLst/>
                <a:latin typeface="Roboto" panose="02000000000000000000" pitchFamily="2" charset="0"/>
              </a:rPr>
              <a:t>FSH e LH (ormoni mestruali), TSH (ormone tiroideo), GH (ormone della crescita), Prolattina, ACTH (cortisolo).</a:t>
            </a:r>
            <a:br>
              <a:rPr lang="it-IT" dirty="0">
                <a:solidFill>
                  <a:schemeClr val="tx1"/>
                </a:solidFill>
              </a:rPr>
            </a:br>
            <a:r>
              <a:rPr lang="it-IT" b="0" i="0" dirty="0">
                <a:solidFill>
                  <a:schemeClr val="tx1"/>
                </a:solidFill>
                <a:effectLst/>
                <a:latin typeface="Roboto" panose="02000000000000000000" pitchFamily="2" charset="0"/>
              </a:rPr>
              <a:t>Mentre la </a:t>
            </a:r>
            <a:r>
              <a:rPr lang="it-IT" b="1" i="0" dirty="0">
                <a:solidFill>
                  <a:schemeClr val="tx1"/>
                </a:solidFill>
                <a:effectLst/>
                <a:latin typeface="Roboto" panose="02000000000000000000" pitchFamily="2" charset="0"/>
              </a:rPr>
              <a:t>neuroipofisi</a:t>
            </a:r>
            <a:r>
              <a:rPr lang="it-IT" b="0" i="0" dirty="0">
                <a:solidFill>
                  <a:schemeClr val="tx1"/>
                </a:solidFill>
                <a:effectLst/>
                <a:latin typeface="Roboto" panose="02000000000000000000" pitchFamily="2" charset="0"/>
              </a:rPr>
              <a:t> secerne solo due ormoni:</a:t>
            </a:r>
            <a:br>
              <a:rPr lang="it-IT" dirty="0">
                <a:solidFill>
                  <a:schemeClr val="tx1"/>
                </a:solidFill>
              </a:rPr>
            </a:br>
            <a:r>
              <a:rPr lang="it-IT" b="0" i="0" dirty="0">
                <a:solidFill>
                  <a:schemeClr val="tx1"/>
                </a:solidFill>
                <a:effectLst/>
                <a:latin typeface="Roboto" panose="02000000000000000000" pitchFamily="2" charset="0"/>
              </a:rPr>
              <a:t>Ossitocina (l’ormone dell’amore) e ADH (l’ormone della paura).</a:t>
            </a:r>
            <a:endParaRPr lang="it-IT" dirty="0">
              <a:solidFill>
                <a:schemeClr val="tx1"/>
              </a:solidFill>
            </a:endParaRPr>
          </a:p>
        </p:txBody>
      </p:sp>
    </p:spTree>
    <p:extLst>
      <p:ext uri="{BB962C8B-B14F-4D97-AF65-F5344CB8AC3E}">
        <p14:creationId xmlns:p14="http://schemas.microsoft.com/office/powerpoint/2010/main" val="2230812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EE06A0A-CF56-E545-9CCF-0872A0F78ED6}"/>
              </a:ext>
            </a:extLst>
          </p:cNvPr>
          <p:cNvSpPr>
            <a:spLocks noGrp="1"/>
          </p:cNvSpPr>
          <p:nvPr>
            <p:ph idx="1"/>
          </p:nvPr>
        </p:nvSpPr>
        <p:spPr>
          <a:xfrm>
            <a:off x="1159727" y="869795"/>
            <a:ext cx="10270273" cy="5009798"/>
          </a:xfrm>
        </p:spPr>
        <p:txBody>
          <a:bodyPr>
            <a:normAutofit lnSpcReduction="10000"/>
          </a:bodyPr>
          <a:lstStyle/>
          <a:p>
            <a:r>
              <a:rPr lang="it-IT" b="0" i="0" dirty="0">
                <a:solidFill>
                  <a:schemeClr val="tx1"/>
                </a:solidFill>
                <a:effectLst/>
                <a:latin typeface="Roboto" panose="02000000000000000000" pitchFamily="2" charset="0"/>
              </a:rPr>
              <a:t>L’Ossitocina viene prodotta durante </a:t>
            </a:r>
            <a:r>
              <a:rPr lang="it-IT" b="1" i="0" dirty="0">
                <a:solidFill>
                  <a:schemeClr val="tx1"/>
                </a:solidFill>
                <a:effectLst/>
                <a:latin typeface="Roboto" panose="02000000000000000000" pitchFamily="2" charset="0"/>
              </a:rPr>
              <a:t>l’atto sessuale, durante il parto e l’allattamento, la meditazione, l’attività fisica aumenta le endorfine e l’ossitocina</a:t>
            </a:r>
            <a:r>
              <a:rPr lang="it-IT" b="0" i="0" dirty="0">
                <a:solidFill>
                  <a:schemeClr val="tx1"/>
                </a:solidFill>
                <a:effectLst/>
                <a:latin typeface="Roboto" panose="02000000000000000000" pitchFamily="2" charset="0"/>
              </a:rPr>
              <a:t> ,</a:t>
            </a:r>
            <a:r>
              <a:rPr lang="it-IT" b="1" i="0" dirty="0">
                <a:solidFill>
                  <a:schemeClr val="tx1"/>
                </a:solidFill>
                <a:effectLst/>
                <a:latin typeface="Roboto" panose="02000000000000000000" pitchFamily="2" charset="0"/>
              </a:rPr>
              <a:t>la</a:t>
            </a:r>
            <a:r>
              <a:rPr lang="it-IT" b="0" i="0" dirty="0">
                <a:solidFill>
                  <a:schemeClr val="tx1"/>
                </a:solidFill>
                <a:effectLst/>
                <a:latin typeface="Roboto" panose="02000000000000000000" pitchFamily="2" charset="0"/>
              </a:rPr>
              <a:t> </a:t>
            </a:r>
            <a:r>
              <a:rPr lang="it-IT" b="1" i="0" dirty="0">
                <a:solidFill>
                  <a:schemeClr val="tx1"/>
                </a:solidFill>
                <a:effectLst/>
                <a:latin typeface="Roboto" panose="02000000000000000000" pitchFamily="2" charset="0"/>
              </a:rPr>
              <a:t>dopamina, la serotonina.</a:t>
            </a:r>
          </a:p>
          <a:p>
            <a:pPr marL="0" indent="0">
              <a:buNone/>
            </a:pPr>
            <a:endParaRPr lang="it-IT" b="1" i="0" dirty="0">
              <a:solidFill>
                <a:schemeClr val="tx1"/>
              </a:solidFill>
              <a:effectLst/>
              <a:latin typeface="Roboto" panose="02000000000000000000" pitchFamily="2" charset="0"/>
            </a:endParaRPr>
          </a:p>
          <a:p>
            <a:r>
              <a:rPr lang="it-IT" b="0" i="0" dirty="0">
                <a:solidFill>
                  <a:schemeClr val="tx1"/>
                </a:solidFill>
                <a:effectLst/>
                <a:latin typeface="Roboto" panose="02000000000000000000" pitchFamily="2" charset="0"/>
              </a:rPr>
              <a:t>Un altro ormone fondamentale </a:t>
            </a:r>
            <a:r>
              <a:rPr lang="it-IT" b="1" i="0" dirty="0">
                <a:solidFill>
                  <a:schemeClr val="tx1"/>
                </a:solidFill>
                <a:effectLst/>
                <a:latin typeface="Roboto" panose="02000000000000000000" pitchFamily="2" charset="0"/>
              </a:rPr>
              <a:t>è la Dopamina che è responsabile della sensazione di gratificazione e appagamento.</a:t>
            </a:r>
            <a:br>
              <a:rPr lang="it-IT" dirty="0">
                <a:solidFill>
                  <a:schemeClr val="tx1"/>
                </a:solidFill>
              </a:rPr>
            </a:br>
            <a:r>
              <a:rPr lang="it-IT" b="0" i="0" dirty="0">
                <a:solidFill>
                  <a:schemeClr val="tx1"/>
                </a:solidFill>
                <a:effectLst/>
                <a:latin typeface="Roboto" panose="02000000000000000000" pitchFamily="2" charset="0"/>
              </a:rPr>
              <a:t>Si tratta di una </a:t>
            </a:r>
            <a:r>
              <a:rPr lang="it-IT" b="1" i="0" dirty="0">
                <a:solidFill>
                  <a:schemeClr val="tx1"/>
                </a:solidFill>
                <a:effectLst/>
                <a:latin typeface="Roboto" panose="02000000000000000000" pitchFamily="2" charset="0"/>
              </a:rPr>
              <a:t>catecolamina</a:t>
            </a:r>
            <a:r>
              <a:rPr lang="it-IT" b="0" i="0" dirty="0">
                <a:solidFill>
                  <a:schemeClr val="tx1"/>
                </a:solidFill>
                <a:effectLst/>
                <a:latin typeface="Roboto" panose="02000000000000000000" pitchFamily="2" charset="0"/>
              </a:rPr>
              <a:t> (simile all’Adrenalina per intenderci) e per questo promuove anche un senso di carica e di energia.</a:t>
            </a:r>
            <a:br>
              <a:rPr lang="it-IT" dirty="0">
                <a:solidFill>
                  <a:schemeClr val="tx1"/>
                </a:solidFill>
              </a:rPr>
            </a:br>
            <a:r>
              <a:rPr lang="it-IT" b="0" i="0" dirty="0">
                <a:solidFill>
                  <a:schemeClr val="tx1"/>
                </a:solidFill>
                <a:effectLst/>
                <a:latin typeface="Roboto" panose="02000000000000000000" pitchFamily="2" charset="0"/>
              </a:rPr>
              <a:t>In quanto responsabile del senso di gratificazione, la dopamina è in particolare coinvolta nella promozione dei comportamenti, nella stabilizzazione delle abitudini e nel determinare motivazione all’azione.</a:t>
            </a:r>
            <a:br>
              <a:rPr lang="it-IT" dirty="0">
                <a:solidFill>
                  <a:schemeClr val="tx1"/>
                </a:solidFill>
              </a:rPr>
            </a:br>
            <a:r>
              <a:rPr lang="it-IT" b="1" i="0" dirty="0">
                <a:solidFill>
                  <a:schemeClr val="tx1"/>
                </a:solidFill>
                <a:effectLst/>
                <a:latin typeface="Roboto" panose="02000000000000000000" pitchFamily="2" charset="0"/>
              </a:rPr>
              <a:t>La Serotonina</a:t>
            </a:r>
            <a:r>
              <a:rPr lang="it-IT" b="0" i="0" dirty="0">
                <a:solidFill>
                  <a:schemeClr val="tx1"/>
                </a:solidFill>
                <a:effectLst/>
                <a:latin typeface="Roboto" panose="02000000000000000000" pitchFamily="2" charset="0"/>
              </a:rPr>
              <a:t> è una sostanza prodotta a partire dall’amminoacido </a:t>
            </a:r>
            <a:r>
              <a:rPr lang="it-IT" b="1" dirty="0">
                <a:solidFill>
                  <a:schemeClr val="tx1"/>
                </a:solidFill>
                <a:latin typeface="Roboto" panose="02000000000000000000" pitchFamily="2" charset="0"/>
              </a:rPr>
              <a:t>T</a:t>
            </a:r>
            <a:r>
              <a:rPr lang="it-IT" b="1" i="0" dirty="0">
                <a:solidFill>
                  <a:schemeClr val="tx1"/>
                </a:solidFill>
                <a:effectLst/>
                <a:latin typeface="Roboto" panose="02000000000000000000" pitchFamily="2" charset="0"/>
              </a:rPr>
              <a:t>riptofano</a:t>
            </a:r>
            <a:r>
              <a:rPr lang="it-IT" b="0" i="0" dirty="0">
                <a:solidFill>
                  <a:schemeClr val="tx1"/>
                </a:solidFill>
                <a:effectLst/>
                <a:latin typeface="Roboto" panose="02000000000000000000" pitchFamily="2" charset="0"/>
              </a:rPr>
              <a:t> e attiva in vari tessuti tra cui il tratto gastrointestinale e il sistema nervoso.</a:t>
            </a:r>
            <a:br>
              <a:rPr lang="it-IT" dirty="0">
                <a:solidFill>
                  <a:schemeClr val="tx1"/>
                </a:solidFill>
              </a:rPr>
            </a:br>
            <a:r>
              <a:rPr lang="it-IT" b="1" i="0" dirty="0">
                <a:solidFill>
                  <a:schemeClr val="tx1"/>
                </a:solidFill>
                <a:effectLst/>
                <a:latin typeface="Roboto" panose="02000000000000000000" pitchFamily="2" charset="0"/>
              </a:rPr>
              <a:t>La serotonina contribuisce a regolare il tono dell’umore, il sonno, l’empatia, la sessualità e l’appetito</a:t>
            </a:r>
            <a:r>
              <a:rPr lang="it-IT" b="0" i="0" dirty="0">
                <a:solidFill>
                  <a:schemeClr val="tx1"/>
                </a:solidFill>
                <a:effectLst/>
                <a:latin typeface="Roboto" panose="02000000000000000000" pitchFamily="2" charset="0"/>
              </a:rPr>
              <a:t>.</a:t>
            </a:r>
            <a:endParaRPr lang="it-IT" dirty="0">
              <a:solidFill>
                <a:schemeClr val="tx1"/>
              </a:solidFill>
            </a:endParaRPr>
          </a:p>
        </p:txBody>
      </p:sp>
    </p:spTree>
    <p:extLst>
      <p:ext uri="{BB962C8B-B14F-4D97-AF65-F5344CB8AC3E}">
        <p14:creationId xmlns:p14="http://schemas.microsoft.com/office/powerpoint/2010/main" val="1406926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BC03D8C-DD94-8644-BFE2-DA2C5C12A327}"/>
              </a:ext>
            </a:extLst>
          </p:cNvPr>
          <p:cNvSpPr>
            <a:spLocks noGrp="1"/>
          </p:cNvSpPr>
          <p:nvPr>
            <p:ph idx="1"/>
          </p:nvPr>
        </p:nvSpPr>
        <p:spPr>
          <a:xfrm>
            <a:off x="1148576" y="713679"/>
            <a:ext cx="10058401" cy="5118410"/>
          </a:xfrm>
        </p:spPr>
        <p:txBody>
          <a:bodyPr>
            <a:normAutofit lnSpcReduction="10000"/>
          </a:bodyPr>
          <a:lstStyle/>
          <a:p>
            <a:r>
              <a:rPr lang="it-IT" sz="2400" b="0" i="0" dirty="0">
                <a:solidFill>
                  <a:schemeClr val="tx1"/>
                </a:solidFill>
                <a:effectLst/>
                <a:latin typeface="inherit"/>
              </a:rPr>
              <a:t>In termini generali possiamo dire che la serotonina promuovere un senso di benessere e che una sua carenza è connessa con alcuni disturbi tra cui la </a:t>
            </a:r>
            <a:r>
              <a:rPr lang="it-IT" sz="2400" b="1" i="0" dirty="0">
                <a:solidFill>
                  <a:schemeClr val="tx1"/>
                </a:solidFill>
                <a:effectLst/>
                <a:latin typeface="inherit"/>
              </a:rPr>
              <a:t>depressione e l’ansia</a:t>
            </a:r>
            <a:r>
              <a:rPr lang="it-IT" sz="2400" b="0" i="0" dirty="0">
                <a:solidFill>
                  <a:schemeClr val="tx1"/>
                </a:solidFill>
                <a:effectLst/>
                <a:latin typeface="inherit"/>
              </a:rPr>
              <a:t>.</a:t>
            </a:r>
          </a:p>
          <a:p>
            <a:pPr marL="0" indent="0">
              <a:buNone/>
            </a:pPr>
            <a:endParaRPr lang="it-IT" sz="2400" b="0" i="0" dirty="0">
              <a:solidFill>
                <a:schemeClr val="tx1"/>
              </a:solidFill>
              <a:effectLst/>
              <a:latin typeface="inherit"/>
            </a:endParaRPr>
          </a:p>
          <a:p>
            <a:r>
              <a:rPr lang="it-IT" sz="2400" b="1" i="0" dirty="0">
                <a:solidFill>
                  <a:schemeClr val="tx1"/>
                </a:solidFill>
                <a:effectLst/>
                <a:latin typeface="inherit"/>
              </a:rPr>
              <a:t>L’ossitocina</a:t>
            </a:r>
            <a:r>
              <a:rPr lang="it-IT" sz="2400" b="0" i="0" dirty="0">
                <a:solidFill>
                  <a:schemeClr val="tx1"/>
                </a:solidFill>
                <a:effectLst/>
                <a:latin typeface="inherit"/>
              </a:rPr>
              <a:t> è responsabile dello sviluppo del legame madre-figlio, chiamato </a:t>
            </a:r>
            <a:r>
              <a:rPr lang="it-IT" sz="2400" b="0" i="0" dirty="0" err="1">
                <a:solidFill>
                  <a:schemeClr val="tx1"/>
                </a:solidFill>
                <a:effectLst/>
                <a:latin typeface="inherit"/>
              </a:rPr>
              <a:t>bonding</a:t>
            </a:r>
            <a:r>
              <a:rPr lang="it-IT" sz="2400" b="0" i="0" dirty="0">
                <a:solidFill>
                  <a:schemeClr val="tx1"/>
                </a:solidFill>
                <a:effectLst/>
                <a:latin typeface="inherit"/>
              </a:rPr>
              <a:t>, ma anche dei legami sociali in genere in quanto promuove un senso di fiducia e abbassa la tendenza alla diffidenza.</a:t>
            </a:r>
            <a:br>
              <a:rPr lang="it-IT" sz="2400" b="0" i="0" dirty="0">
                <a:solidFill>
                  <a:schemeClr val="tx1"/>
                </a:solidFill>
                <a:effectLst/>
                <a:latin typeface="inherit"/>
              </a:rPr>
            </a:br>
            <a:r>
              <a:rPr lang="it-IT" sz="2400" b="0" i="0" dirty="0">
                <a:solidFill>
                  <a:schemeClr val="tx1"/>
                </a:solidFill>
                <a:effectLst/>
                <a:latin typeface="inherit"/>
              </a:rPr>
              <a:t>L’ossitocina promuove </a:t>
            </a:r>
            <a:r>
              <a:rPr lang="it-IT" sz="2400" b="1" i="0" dirty="0">
                <a:solidFill>
                  <a:schemeClr val="tx1"/>
                </a:solidFill>
                <a:effectLst/>
                <a:latin typeface="inherit"/>
              </a:rPr>
              <a:t>il senso di fiducia in se stessi e negli altri</a:t>
            </a:r>
            <a:r>
              <a:rPr lang="it-IT" sz="2400" b="0" i="0" dirty="0">
                <a:solidFill>
                  <a:schemeClr val="tx1"/>
                </a:solidFill>
                <a:effectLst/>
                <a:latin typeface="inherit"/>
              </a:rPr>
              <a:t> e migliora quindi le relazioni interpersonali.</a:t>
            </a:r>
            <a:br>
              <a:rPr lang="it-IT" sz="2400" b="0" i="0" dirty="0">
                <a:solidFill>
                  <a:schemeClr val="tx1"/>
                </a:solidFill>
                <a:effectLst/>
                <a:latin typeface="inherit"/>
              </a:rPr>
            </a:br>
            <a:r>
              <a:rPr lang="it-IT" sz="2400" b="0" i="0" dirty="0">
                <a:solidFill>
                  <a:schemeClr val="tx1"/>
                </a:solidFill>
                <a:effectLst/>
                <a:latin typeface="inherit"/>
              </a:rPr>
              <a:t>Per questo viene anche definita come </a:t>
            </a:r>
            <a:r>
              <a:rPr lang="it-IT" sz="2400" b="1" i="0" dirty="0">
                <a:solidFill>
                  <a:schemeClr val="tx1"/>
                </a:solidFill>
                <a:effectLst/>
                <a:latin typeface="inherit"/>
              </a:rPr>
              <a:t> l’ormone dell’Amore, perché indica che si sta provando piacere.</a:t>
            </a:r>
            <a:endParaRPr lang="it-IT" sz="2400" b="0" i="0" dirty="0">
              <a:solidFill>
                <a:schemeClr val="tx1"/>
              </a:solidFill>
              <a:effectLst/>
              <a:latin typeface="inherit"/>
            </a:endParaRPr>
          </a:p>
          <a:p>
            <a:pPr marL="0" indent="0">
              <a:buNone/>
            </a:pPr>
            <a:br>
              <a:rPr lang="it-IT" b="0" i="0" dirty="0">
                <a:solidFill>
                  <a:srgbClr val="444444"/>
                </a:solidFill>
                <a:effectLst/>
                <a:latin typeface="Roboto" panose="02000000000000000000" pitchFamily="2" charset="0"/>
              </a:rPr>
            </a:br>
            <a:endParaRPr lang="it-IT" b="0" i="0" dirty="0">
              <a:solidFill>
                <a:srgbClr val="444444"/>
              </a:solidFill>
              <a:effectLst/>
              <a:latin typeface="Roboto" panose="02000000000000000000" pitchFamily="2" charset="0"/>
            </a:endParaRPr>
          </a:p>
          <a:p>
            <a:endParaRPr lang="it-IT" dirty="0"/>
          </a:p>
        </p:txBody>
      </p:sp>
    </p:spTree>
    <p:extLst>
      <p:ext uri="{BB962C8B-B14F-4D97-AF65-F5344CB8AC3E}">
        <p14:creationId xmlns:p14="http://schemas.microsoft.com/office/powerpoint/2010/main" val="2987079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FC09811-ABB8-DE47-9F1B-9C5F7DE9C72A}"/>
              </a:ext>
            </a:extLst>
          </p:cNvPr>
          <p:cNvSpPr>
            <a:spLocks noGrp="1"/>
          </p:cNvSpPr>
          <p:nvPr>
            <p:ph idx="1"/>
          </p:nvPr>
        </p:nvSpPr>
        <p:spPr>
          <a:xfrm>
            <a:off x="1505415" y="1059365"/>
            <a:ext cx="9110546" cy="4237463"/>
          </a:xfrm>
        </p:spPr>
        <p:txBody>
          <a:bodyPr/>
          <a:lstStyle/>
          <a:p>
            <a:r>
              <a:rPr lang="it-IT" b="0" i="0" dirty="0">
                <a:solidFill>
                  <a:schemeClr val="tx1"/>
                </a:solidFill>
                <a:effectLst/>
                <a:latin typeface="Roboto" panose="02000000000000000000" pitchFamily="2" charset="0"/>
              </a:rPr>
              <a:t>L’ADH è invece l’ormone della paura, e funge da antidiuretico, cioè fa trattenere liquidi.</a:t>
            </a:r>
            <a:br>
              <a:rPr lang="it-IT" b="0" i="0" dirty="0">
                <a:solidFill>
                  <a:schemeClr val="tx1"/>
                </a:solidFill>
                <a:effectLst/>
                <a:latin typeface="Roboto" panose="02000000000000000000" pitchFamily="2" charset="0"/>
              </a:rPr>
            </a:br>
            <a:r>
              <a:rPr lang="it-IT" b="1" i="0" dirty="0">
                <a:solidFill>
                  <a:schemeClr val="tx1"/>
                </a:solidFill>
                <a:effectLst/>
                <a:latin typeface="Roboto" panose="02000000000000000000" pitchFamily="2" charset="0"/>
              </a:rPr>
              <a:t>La cosa interessantissima è che la neuroipofisi può secernere SOLO UNO dei due ormoni contemporaneamente.</a:t>
            </a:r>
          </a:p>
          <a:p>
            <a:endParaRPr lang="it-IT" b="1" dirty="0">
              <a:solidFill>
                <a:schemeClr val="tx1"/>
              </a:solidFill>
              <a:latin typeface="Roboto" panose="02000000000000000000" pitchFamily="2" charset="0"/>
            </a:endParaRPr>
          </a:p>
          <a:p>
            <a:r>
              <a:rPr lang="it-IT" b="0" i="0" dirty="0">
                <a:solidFill>
                  <a:schemeClr val="tx1"/>
                </a:solidFill>
                <a:effectLst/>
                <a:latin typeface="Roboto" panose="02000000000000000000" pitchFamily="2" charset="0"/>
              </a:rPr>
              <a:t>Il significato di questo è molto profondo: l’uomo può scegliere se vivere </a:t>
            </a:r>
            <a:r>
              <a:rPr lang="it-IT" b="1" i="0" dirty="0">
                <a:solidFill>
                  <a:schemeClr val="tx1"/>
                </a:solidFill>
                <a:effectLst/>
                <a:latin typeface="Roboto" panose="02000000000000000000" pitchFamily="2" charset="0"/>
              </a:rPr>
              <a:t>nell’Amore</a:t>
            </a:r>
            <a:r>
              <a:rPr lang="it-IT" b="0" i="0" dirty="0">
                <a:solidFill>
                  <a:schemeClr val="tx1"/>
                </a:solidFill>
                <a:effectLst/>
                <a:latin typeface="Roboto" panose="02000000000000000000" pitchFamily="2" charset="0"/>
              </a:rPr>
              <a:t> e nel </a:t>
            </a:r>
            <a:r>
              <a:rPr lang="it-IT" b="1" i="0" dirty="0">
                <a:solidFill>
                  <a:schemeClr val="tx1"/>
                </a:solidFill>
                <a:effectLst/>
                <a:latin typeface="Roboto" panose="02000000000000000000" pitchFamily="2" charset="0"/>
              </a:rPr>
              <a:t>piacere</a:t>
            </a:r>
            <a:r>
              <a:rPr lang="it-IT" b="0" i="0" dirty="0">
                <a:solidFill>
                  <a:schemeClr val="tx1"/>
                </a:solidFill>
                <a:effectLst/>
                <a:latin typeface="Roboto" panose="02000000000000000000" pitchFamily="2" charset="0"/>
              </a:rPr>
              <a:t> (ossitocina), oppure nella </a:t>
            </a:r>
            <a:r>
              <a:rPr lang="it-IT" b="1" i="0" dirty="0">
                <a:solidFill>
                  <a:schemeClr val="tx1"/>
                </a:solidFill>
                <a:effectLst/>
                <a:latin typeface="Roboto" panose="02000000000000000000" pitchFamily="2" charset="0"/>
              </a:rPr>
              <a:t>paura (ADH</a:t>
            </a:r>
            <a:r>
              <a:rPr lang="it-IT" b="0" i="0" dirty="0">
                <a:solidFill>
                  <a:schemeClr val="tx1"/>
                </a:solidFill>
                <a:effectLst/>
                <a:latin typeface="Roboto" panose="02000000000000000000" pitchFamily="2" charset="0"/>
              </a:rPr>
              <a:t>).</a:t>
            </a:r>
            <a:br>
              <a:rPr lang="it-IT" b="0" i="0" dirty="0">
                <a:solidFill>
                  <a:schemeClr val="tx1"/>
                </a:solidFill>
                <a:effectLst/>
                <a:latin typeface="Roboto" panose="02000000000000000000" pitchFamily="2" charset="0"/>
              </a:rPr>
            </a:br>
            <a:r>
              <a:rPr lang="it-IT" b="0" i="0" dirty="0">
                <a:solidFill>
                  <a:schemeClr val="tx1"/>
                </a:solidFill>
                <a:effectLst/>
                <a:latin typeface="Roboto" panose="02000000000000000000" pitchFamily="2" charset="0"/>
              </a:rPr>
              <a:t>Contemporaneamente, queste due condizioni sono impossibili: da qui possiamo comprendere che </a:t>
            </a:r>
            <a:r>
              <a:rPr lang="it-IT" b="1" i="0" dirty="0">
                <a:solidFill>
                  <a:schemeClr val="tx1"/>
                </a:solidFill>
                <a:effectLst/>
                <a:latin typeface="Roboto" panose="02000000000000000000" pitchFamily="2" charset="0"/>
              </a:rPr>
              <a:t>il contrario dell’amore è proprio la paura.</a:t>
            </a:r>
            <a:endParaRPr lang="it-IT" b="0" i="0" dirty="0">
              <a:solidFill>
                <a:schemeClr val="tx1"/>
              </a:solidFill>
              <a:effectLst/>
              <a:latin typeface="Roboto" panose="02000000000000000000" pitchFamily="2" charset="0"/>
            </a:endParaRPr>
          </a:p>
          <a:p>
            <a:pPr marL="0" indent="0">
              <a:buNone/>
            </a:pPr>
            <a:endParaRPr lang="it-IT" dirty="0"/>
          </a:p>
        </p:txBody>
      </p:sp>
    </p:spTree>
    <p:extLst>
      <p:ext uri="{BB962C8B-B14F-4D97-AF65-F5344CB8AC3E}">
        <p14:creationId xmlns:p14="http://schemas.microsoft.com/office/powerpoint/2010/main" val="3981876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D15D8C4-C3AF-9A4A-B4AE-C37CC0FCA828}"/>
              </a:ext>
            </a:extLst>
          </p:cNvPr>
          <p:cNvSpPr>
            <a:spLocks noGrp="1"/>
          </p:cNvSpPr>
          <p:nvPr>
            <p:ph idx="1"/>
          </p:nvPr>
        </p:nvSpPr>
        <p:spPr>
          <a:xfrm>
            <a:off x="1360448" y="1605777"/>
            <a:ext cx="10069551" cy="4273816"/>
          </a:xfrm>
        </p:spPr>
        <p:txBody>
          <a:bodyPr/>
          <a:lstStyle/>
          <a:p>
            <a:pPr marL="0" indent="0">
              <a:lnSpc>
                <a:spcPct val="150000"/>
              </a:lnSpc>
              <a:buNone/>
            </a:pPr>
            <a:r>
              <a:rPr lang="it-IT" sz="2400" b="1" i="1" dirty="0">
                <a:solidFill>
                  <a:schemeClr val="accent1"/>
                </a:solidFill>
                <a:effectLst/>
                <a:latin typeface="Roboto" panose="02000000000000000000" pitchFamily="2" charset="0"/>
              </a:rPr>
              <a:t>La Magia è credere</a:t>
            </a:r>
            <a:r>
              <a:rPr lang="it-IT" sz="2400" b="1" i="0" dirty="0">
                <a:solidFill>
                  <a:schemeClr val="accent1"/>
                </a:solidFill>
                <a:effectLst/>
                <a:latin typeface="Roboto" panose="02000000000000000000" pitchFamily="2" charset="0"/>
              </a:rPr>
              <a:t> in noi </a:t>
            </a:r>
            <a:r>
              <a:rPr lang="it-IT" sz="2400" b="1" i="1" dirty="0">
                <a:solidFill>
                  <a:schemeClr val="accent1"/>
                </a:solidFill>
                <a:effectLst/>
                <a:latin typeface="Roboto" panose="02000000000000000000" pitchFamily="2" charset="0"/>
              </a:rPr>
              <a:t>stessi</a:t>
            </a:r>
            <a:r>
              <a:rPr lang="it-IT" sz="2400" b="1" i="0" dirty="0">
                <a:solidFill>
                  <a:schemeClr val="accent1"/>
                </a:solidFill>
                <a:effectLst/>
                <a:latin typeface="Roboto" panose="02000000000000000000" pitchFamily="2" charset="0"/>
              </a:rPr>
              <a:t>.</a:t>
            </a:r>
            <a:br>
              <a:rPr lang="it-IT" sz="2400" b="1" i="0" dirty="0">
                <a:solidFill>
                  <a:schemeClr val="accent1"/>
                </a:solidFill>
                <a:effectLst/>
                <a:latin typeface="Roboto" panose="02000000000000000000" pitchFamily="2" charset="0"/>
              </a:rPr>
            </a:br>
            <a:r>
              <a:rPr lang="it-IT" sz="2400" b="1" i="1" dirty="0">
                <a:solidFill>
                  <a:schemeClr val="accent1"/>
                </a:solidFill>
                <a:effectLst/>
                <a:latin typeface="Roboto" panose="02000000000000000000" pitchFamily="2" charset="0"/>
              </a:rPr>
              <a:t>Se riusciamo a farlo</a:t>
            </a:r>
            <a:r>
              <a:rPr lang="it-IT" sz="2400" b="1" i="0" dirty="0">
                <a:solidFill>
                  <a:schemeClr val="accent1"/>
                </a:solidFill>
                <a:effectLst/>
                <a:latin typeface="Roboto" panose="02000000000000000000" pitchFamily="2" charset="0"/>
              </a:rPr>
              <a:t>, </a:t>
            </a:r>
            <a:r>
              <a:rPr lang="it-IT" sz="2400" b="1" i="1" dirty="0">
                <a:solidFill>
                  <a:schemeClr val="accent1"/>
                </a:solidFill>
                <a:effectLst/>
                <a:latin typeface="Roboto" panose="02000000000000000000" pitchFamily="2" charset="0"/>
              </a:rPr>
              <a:t>allora possiamo far accadere qualsiasi cosa.</a:t>
            </a:r>
          </a:p>
          <a:p>
            <a:pPr marL="0" indent="0">
              <a:lnSpc>
                <a:spcPct val="150000"/>
              </a:lnSpc>
              <a:buNone/>
            </a:pPr>
            <a:br>
              <a:rPr lang="it-IT" sz="2400" dirty="0">
                <a:solidFill>
                  <a:schemeClr val="accent1"/>
                </a:solidFill>
              </a:rPr>
            </a:br>
            <a:r>
              <a:rPr lang="it-IT" b="1" i="1" dirty="0">
                <a:solidFill>
                  <a:srgbClr val="444444"/>
                </a:solidFill>
                <a:effectLst/>
                <a:latin typeface="Roboto" panose="02000000000000000000" pitchFamily="2" charset="0"/>
              </a:rPr>
              <a:t>Johann Wolfgang von Goethe</a:t>
            </a:r>
            <a:endParaRPr lang="it-IT" dirty="0"/>
          </a:p>
        </p:txBody>
      </p:sp>
    </p:spTree>
    <p:extLst>
      <p:ext uri="{BB962C8B-B14F-4D97-AF65-F5344CB8AC3E}">
        <p14:creationId xmlns:p14="http://schemas.microsoft.com/office/powerpoint/2010/main" val="1635132361"/>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{F5860047-8368-F248-BD94-8DD3BC250E40}tf10001071</Template>
  <TotalTime>67</TotalTime>
  <Words>1123</Words>
  <Application>Microsoft Macintosh PowerPoint</Application>
  <PresentationFormat>Widescreen</PresentationFormat>
  <Paragraphs>30</Paragraphs>
  <Slides>11</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11</vt:i4>
      </vt:variant>
    </vt:vector>
  </HeadingPairs>
  <TitlesOfParts>
    <vt:vector size="19" baseType="lpstr">
      <vt:lpstr>American Typewriter</vt:lpstr>
      <vt:lpstr>Arial</vt:lpstr>
      <vt:lpstr>Gill Sans MT</vt:lpstr>
      <vt:lpstr>Impact</vt:lpstr>
      <vt:lpstr>inherit</vt:lpstr>
      <vt:lpstr>Open Sans</vt:lpstr>
      <vt:lpstr>Roboto</vt:lpstr>
      <vt:lpstr>Badge</vt:lpstr>
      <vt:lpstr>              Chimica della   paura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Chimica della Paura </dc:title>
  <dc:creator>Angela Manfrè</dc:creator>
  <cp:lastModifiedBy>Angela Manfrè</cp:lastModifiedBy>
  <cp:revision>4</cp:revision>
  <dcterms:created xsi:type="dcterms:W3CDTF">2024-03-25T10:10:16Z</dcterms:created>
  <dcterms:modified xsi:type="dcterms:W3CDTF">2024-04-23T09:33:25Z</dcterms:modified>
</cp:coreProperties>
</file>